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323" r:id="rId3"/>
    <p:sldId id="336" r:id="rId4"/>
    <p:sldId id="306" r:id="rId5"/>
    <p:sldId id="331" r:id="rId6"/>
    <p:sldId id="305" r:id="rId7"/>
    <p:sldId id="337" r:id="rId8"/>
    <p:sldId id="338" r:id="rId9"/>
    <p:sldId id="339" r:id="rId10"/>
    <p:sldId id="340" r:id="rId11"/>
    <p:sldId id="308" r:id="rId12"/>
    <p:sldId id="301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09" r:id="rId21"/>
    <p:sldId id="348" r:id="rId22"/>
    <p:sldId id="311" r:id="rId23"/>
    <p:sldId id="349" r:id="rId24"/>
    <p:sldId id="319" r:id="rId25"/>
    <p:sldId id="283" r:id="rId26"/>
    <p:sldId id="285" r:id="rId27"/>
    <p:sldId id="313" r:id="rId28"/>
    <p:sldId id="350" r:id="rId29"/>
    <p:sldId id="351" r:id="rId30"/>
    <p:sldId id="352" r:id="rId31"/>
    <p:sldId id="293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合作射阿姨" initials="合作射阿姨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/>
      <a:tcStyle>
        <a:tcBdr/>
        <a:fill>
          <a:solidFill>
            <a:srgbClr val="F2E6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/>
      <a:tcStyle>
        <a:tcBdr/>
        <a:fill>
          <a:solidFill>
            <a:srgbClr val="F7E8F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94677"/>
  </p:normalViewPr>
  <p:slideViewPr>
    <p:cSldViewPr snapToGrid="0">
      <p:cViewPr varScale="1">
        <p:scale>
          <a:sx n="101" d="100"/>
          <a:sy n="101" d="100"/>
        </p:scale>
        <p:origin x="1016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76713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04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630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76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09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005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199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252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855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" name="大標題文字"/>
          <p:cNvSpPr txBox="1">
            <a:spLocks noGrp="1"/>
          </p:cNvSpPr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t>大標題文字</a:t>
            </a:r>
          </a:p>
        </p:txBody>
      </p:sp>
      <p:sp>
        <p:nvSpPr>
          <p:cNvPr id="1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09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Oval 13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Oval 15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Freeform 5"/>
            <p:cNvSpPr/>
            <p:nvPr/>
          </p:nvSpPr>
          <p:spPr>
            <a:xfrm rot="21010067">
              <a:off x="8490951" y="2714874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5"/>
            <p:cNvSpPr/>
            <p:nvPr/>
          </p:nvSpPr>
          <p:spPr>
            <a:xfrm>
              <a:off x="455612" y="2801318"/>
              <a:ext cx="11277601" cy="360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9" name="大標題文字"/>
          <p:cNvSpPr txBox="1">
            <a:spLocks noGrp="1"/>
          </p:cNvSpPr>
          <p:nvPr>
            <p:ph type="title"/>
          </p:nvPr>
        </p:nvSpPr>
        <p:spPr>
          <a:xfrm>
            <a:off x="1148797" y="1063416"/>
            <a:ext cx="8831817" cy="13729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2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1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29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Oval 19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Oval 21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Oval 22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23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Oval 24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5"/>
            <p:cNvSpPr/>
            <p:nvPr/>
          </p:nvSpPr>
          <p:spPr>
            <a:xfrm rot="21010067">
              <a:off x="8490951" y="41851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9" name="TextBox 15"/>
          <p:cNvSpPr txBox="1"/>
          <p:nvPr/>
        </p:nvSpPr>
        <p:spPr>
          <a:xfrm>
            <a:off x="927285" y="607335"/>
            <a:ext cx="71047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40" name="TextBox 12"/>
          <p:cNvSpPr txBox="1"/>
          <p:nvPr/>
        </p:nvSpPr>
        <p:spPr>
          <a:xfrm>
            <a:off x="9930177" y="2613786"/>
            <a:ext cx="561324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41" name="大標題文字"/>
          <p:cNvSpPr txBox="1">
            <a:spLocks noGrp="1"/>
          </p:cNvSpPr>
          <p:nvPr>
            <p:ph type="title"/>
          </p:nvPr>
        </p:nvSpPr>
        <p:spPr>
          <a:xfrm>
            <a:off x="1581877" y="982134"/>
            <a:ext cx="8453907" cy="26966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45944" y="3678766"/>
            <a:ext cx="7731220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5029198"/>
            <a:ext cx="9244897" cy="99785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4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2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Oval 14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Oval 15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Oval 16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5"/>
            <p:cNvSpPr/>
            <p:nvPr/>
          </p:nvSpPr>
          <p:spPr>
            <a:xfrm rot="21010067">
              <a:off x="8490951" y="4193583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2" name="大標題文字"/>
          <p:cNvSpPr txBox="1">
            <a:spLocks noGrp="1"/>
          </p:cNvSpPr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26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024966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72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2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3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2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1"/>
            <a:ext cx="314187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2" y="3179764"/>
            <a:ext cx="314188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8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2721" y="2603500"/>
            <a:ext cx="314701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8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12721" y="3179763"/>
            <a:ext cx="314701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8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88134" y="2603500"/>
            <a:ext cx="314573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8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88329" y="3179761"/>
            <a:ext cx="3145537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90" name="Straight Connector 16"/>
          <p:cNvSpPr/>
          <p:nvPr/>
        </p:nvSpPr>
        <p:spPr>
          <a:xfrm flipH="1">
            <a:off x="440397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traight Connector 17"/>
          <p:cNvSpPr/>
          <p:nvPr/>
        </p:nvSpPr>
        <p:spPr>
          <a:xfrm>
            <a:off x="7772400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9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0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1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532843"/>
            <a:ext cx="30504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455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4954" y="5109105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568864" y="4532843"/>
            <a:ext cx="3050439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74846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0171" y="5109104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982774" y="4532845"/>
            <a:ext cx="305109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163031" y="2603500"/>
            <a:ext cx="2691243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982774" y="5109104"/>
            <a:ext cx="3051097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0" name="Straight Connector 42"/>
          <p:cNvSpPr/>
          <p:nvPr/>
        </p:nvSpPr>
        <p:spPr>
          <a:xfrm flipH="1">
            <a:off x="440583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Straight Connector 43"/>
          <p:cNvSpPr/>
          <p:nvPr/>
        </p:nvSpPr>
        <p:spPr>
          <a:xfrm>
            <a:off x="7797802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32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40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8351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大標題文字</a:t>
            </a:r>
          </a:p>
        </p:txBody>
      </p:sp>
      <p:sp>
        <p:nvSpPr>
          <p:cNvPr id="341" name="Straight Connector 7"/>
          <p:cNvSpPr/>
          <p:nvPr/>
        </p:nvSpPr>
        <p:spPr>
          <a:xfrm>
            <a:off x="4714875" y="1133475"/>
            <a:ext cx="2762250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大標題文字"/>
          <p:cNvSpPr txBox="1">
            <a:spLocks noGrp="1"/>
          </p:cNvSpPr>
          <p:nvPr>
            <p:ph type="title"/>
          </p:nvPr>
        </p:nvSpPr>
        <p:spPr>
          <a:xfrm>
            <a:off x="3503613" y="274638"/>
            <a:ext cx="6707187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914400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5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3503613" y="1600200"/>
            <a:ext cx="6707187" cy="452596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buClrTx/>
              <a:buSzPct val="100000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771" indent="-326571" defTabSz="914400">
              <a:spcBef>
                <a:spcPts val="700"/>
              </a:spcBef>
              <a:buClrTx/>
              <a:buSzPct val="100000"/>
              <a:buChar char="–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914400">
              <a:spcBef>
                <a:spcPts val="700"/>
              </a:spcBef>
              <a:buClrTx/>
              <a:buSzPct val="100000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914400">
              <a:spcBef>
                <a:spcPts val="700"/>
              </a:spcBef>
              <a:buClrTx/>
              <a:buSzPct val="100000"/>
              <a:buChar char="–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914400">
              <a:spcBef>
                <a:spcPts val="700"/>
              </a:spcBef>
              <a:buClrTx/>
              <a:buSzPct val="100000"/>
              <a:buChar char="»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9908892" y="6245225"/>
            <a:ext cx="301909" cy="288824"/>
          </a:xfrm>
          <a:prstGeom prst="rect">
            <a:avLst/>
          </a:prstGeom>
        </p:spPr>
        <p:txBody>
          <a:bodyPr anchor="t"/>
          <a:lstStyle>
            <a:lvl1pPr algn="r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9"/>
          <p:cNvSpPr/>
          <p:nvPr/>
        </p:nvSpPr>
        <p:spPr>
          <a:xfrm>
            <a:off x="1524000" y="2015733"/>
            <a:ext cx="9144000" cy="407952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12500" t="1538" r="12499"/>
          <a:stretch>
            <a:fillRect/>
          </a:stretch>
        </p:blipFill>
        <p:spPr>
          <a:xfrm>
            <a:off x="1523999" y="6095253"/>
            <a:ext cx="9144001" cy="76281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traight Connector 12"/>
          <p:cNvSpPr/>
          <p:nvPr/>
        </p:nvSpPr>
        <p:spPr>
          <a:xfrm>
            <a:off x="1524000" y="6101126"/>
            <a:ext cx="9144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0" name="Straight Connector 31"/>
          <p:cNvSpPr/>
          <p:nvPr/>
        </p:nvSpPr>
        <p:spPr>
          <a:xfrm>
            <a:off x="2967490" y="1847088"/>
            <a:ext cx="6571345" cy="1"/>
          </a:xfrm>
          <a:prstGeom prst="line">
            <a:avLst/>
          </a:prstGeom>
          <a:ln w="25400">
            <a:solidFill>
              <a:srgbClr val="B71E42"/>
            </a:solidFill>
          </a:ln>
        </p:spPr>
        <p:txBody>
          <a:bodyPr lIns="45719" rIns="45719"/>
          <a:lstStyle/>
          <a:p>
            <a:pPr algn="ctr" defTabSz="9144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1" name="大標題文字"/>
          <p:cNvSpPr txBox="1">
            <a:spLocks noGrp="1"/>
          </p:cNvSpPr>
          <p:nvPr>
            <p:ph type="title"/>
          </p:nvPr>
        </p:nvSpPr>
        <p:spPr>
          <a:xfrm>
            <a:off x="2967490" y="804519"/>
            <a:ext cx="6571345" cy="1049236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6858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07795" y="798972"/>
            <a:ext cx="499676" cy="486208"/>
          </a:xfrm>
          <a:prstGeom prst="rect">
            <a:avLst/>
          </a:prstGeom>
        </p:spPr>
        <p:txBody>
          <a:bodyPr anchor="t"/>
          <a:lstStyle>
            <a:lvl1pPr algn="r" defTabSz="914400">
              <a:defRPr>
                <a:solidFill>
                  <a:srgbClr val="B71E4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 7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39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4"/>
            <a:ext cx="12192000" cy="73153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traight Connector 9"/>
          <p:cNvSpPr/>
          <p:nvPr/>
        </p:nvSpPr>
        <p:spPr>
          <a:xfrm>
            <a:off x="-12" y="6128408"/>
            <a:ext cx="12192021" cy="14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5" name="大標題文字"/>
          <p:cNvSpPr txBox="1">
            <a:spLocks noGrp="1"/>
          </p:cNvSpPr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9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11200" indent="-254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200150" indent="-28575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98169" indent="-326569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209800" indent="-381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7" name="Straight Connector 34"/>
          <p:cNvSpPr/>
          <p:nvPr/>
        </p:nvSpPr>
        <p:spPr>
          <a:xfrm>
            <a:off x="1453896" y="1847087"/>
            <a:ext cx="9607524" cy="11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15" y="798972"/>
            <a:ext cx="499673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0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08" name="Straight Connector 24"/>
          <p:cNvSpPr/>
          <p:nvPr/>
        </p:nvSpPr>
        <p:spPr>
          <a:xfrm>
            <a:off x="1453896" y="1847087"/>
            <a:ext cx="9607524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09" name="大標題文字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1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內容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0" name="大標題文字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3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11200" indent="-254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200150" indent="-28575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98169" indent="-326569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209800" indent="-381000" defTabSz="914400">
              <a:lnSpc>
                <a:spcPct val="120000"/>
              </a:lnSpc>
              <a:buClr>
                <a:srgbClr val="B71E42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2" name="Straight Connector 32"/>
          <p:cNvSpPr/>
          <p:nvPr/>
        </p:nvSpPr>
        <p:spPr>
          <a:xfrm>
            <a:off x="1453896" y="1847087"/>
            <a:ext cx="9607524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1409" y="798972"/>
            <a:ext cx="499672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投影片"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ctangle 7"/>
          <p:cNvSpPr/>
          <p:nvPr/>
        </p:nvSpPr>
        <p:spPr>
          <a:xfrm>
            <a:off x="0" y="2019472"/>
            <a:ext cx="12192000" cy="4105948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79"/>
            <a:ext cx="12192000" cy="731528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traight Connector 9"/>
          <p:cNvSpPr/>
          <p:nvPr/>
        </p:nvSpPr>
        <p:spPr>
          <a:xfrm>
            <a:off x="-2" y="6128411"/>
            <a:ext cx="12192004" cy="8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3" name="大標題文字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6" cy="254143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914400">
              <a:lnSpc>
                <a:spcPct val="90000"/>
              </a:lnSpc>
              <a:defRPr sz="6600"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4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417778" y="3531203"/>
            <a:ext cx="8637076" cy="977626"/>
          </a:xfrm>
          <a:prstGeom prst="rect">
            <a:avLst/>
          </a:prstGeom>
        </p:spPr>
        <p:txBody>
          <a:bodyPr lIns="91436" tIns="91436" rIns="91436" bIns="91436"/>
          <a:lstStyle>
            <a:lvl1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indent="0" defTabSz="914400">
              <a:lnSpc>
                <a:spcPct val="120000"/>
              </a:lnSpc>
              <a:buClrTx/>
              <a:buSzTx/>
              <a:buNone/>
              <a:defRPr cap="all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5" name="Straight Connector 14"/>
          <p:cNvSpPr/>
          <p:nvPr/>
        </p:nvSpPr>
        <p:spPr>
          <a:xfrm>
            <a:off x="2417777" y="3528539"/>
            <a:ext cx="8637077" cy="6"/>
          </a:xfrm>
          <a:prstGeom prst="line">
            <a:avLst/>
          </a:prstGeom>
          <a:ln w="31750">
            <a:solidFill>
              <a:srgbClr val="B71E4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749012" y="798972"/>
            <a:ext cx="499673" cy="52323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r">
              <a:defRPr>
                <a:solidFill>
                  <a:srgbClr val="B71E4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4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Rectangle 9"/>
            <p:cNvSpPr/>
            <p:nvPr/>
          </p:nvSpPr>
          <p:spPr>
            <a:xfrm>
              <a:off x="7289800" y="402164"/>
              <a:ext cx="44788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5"/>
            <p:cNvSpPr/>
            <p:nvPr/>
          </p:nvSpPr>
          <p:spPr>
            <a:xfrm rot="16200000">
              <a:off x="3787244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"/>
            <p:cNvSpPr/>
            <p:nvPr/>
          </p:nvSpPr>
          <p:spPr>
            <a:xfrm rot="15922489">
              <a:off x="4698353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000"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 cap="all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6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7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7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8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7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08712" y="2603500"/>
            <a:ext cx="482516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0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33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Oval 18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Oval 19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Oval 20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Oval 21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Rectangle 10"/>
            <p:cNvSpPr/>
            <p:nvPr/>
          </p:nvSpPr>
          <p:spPr>
            <a:xfrm>
              <a:off x="5713412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Freeform 5"/>
            <p:cNvSpPr/>
            <p:nvPr/>
          </p:nvSpPr>
          <p:spPr>
            <a:xfrm rot="15922489">
              <a:off x="3140486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Freeform 5"/>
            <p:cNvSpPr/>
            <p:nvPr/>
          </p:nvSpPr>
          <p:spPr>
            <a:xfrm rot="16200000">
              <a:off x="2229376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4" name="大標題文字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大標題文字</a:t>
            </a:r>
          </a:p>
        </p:txBody>
      </p:sp>
      <p:sp>
        <p:nvSpPr>
          <p:cNvPr id="145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781145" y="1447800"/>
            <a:ext cx="5190068" cy="4572000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3129279"/>
            <a:ext cx="2793159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147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Rectangle 10"/>
            <p:cNvSpPr/>
            <p:nvPr/>
          </p:nvSpPr>
          <p:spPr>
            <a:xfrm>
              <a:off x="6172200" y="402164"/>
              <a:ext cx="55964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5"/>
            <p:cNvSpPr/>
            <p:nvPr/>
          </p:nvSpPr>
          <p:spPr>
            <a:xfrm rot="15922489">
              <a:off x="4203595" y="182607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5"/>
            <p:cNvSpPr/>
            <p:nvPr/>
          </p:nvSpPr>
          <p:spPr>
            <a:xfrm rot="16200000">
              <a:off x="3295431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" name="大標題文字"/>
          <p:cNvSpPr txBox="1">
            <a:spLocks noGrp="1"/>
          </p:cNvSpPr>
          <p:nvPr>
            <p:ph type="title"/>
          </p:nvPr>
        </p:nvSpPr>
        <p:spPr>
          <a:xfrm>
            <a:off x="1154954" y="1693333"/>
            <a:ext cx="3865135" cy="17356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大標題文字</a:t>
            </a:r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9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7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197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88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5"/>
            <p:cNvSpPr/>
            <p:nvPr/>
          </p:nvSpPr>
          <p:spPr>
            <a:xfrm rot="10371525">
              <a:off x="263766" y="4438251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Freeform 5"/>
            <p:cNvSpPr/>
            <p:nvPr/>
          </p:nvSpPr>
          <p:spPr>
            <a:xfrm rot="10800000">
              <a:off x="459506" y="321129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" name="大標題文字"/>
          <p:cNvSpPr txBox="1">
            <a:spLocks noGrp="1"/>
          </p:cNvSpPr>
          <p:nvPr>
            <p:ph type="title"/>
          </p:nvPr>
        </p:nvSpPr>
        <p:spPr>
          <a:xfrm>
            <a:off x="1154954" y="4969926"/>
            <a:ext cx="882565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大標題文字</a:t>
            </a:r>
          </a:p>
        </p:txBody>
      </p:sp>
      <p:sp>
        <p:nvSpPr>
          <p:cNvPr id="19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54954" y="685800"/>
            <a:ext cx="8825659" cy="3429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536665"/>
            <a:ext cx="8825659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EF53A5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1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標題 1"/>
          <p:cNvSpPr txBox="1">
            <a:spLocks noGrp="1"/>
          </p:cNvSpPr>
          <p:nvPr>
            <p:ph type="title"/>
          </p:nvPr>
        </p:nvSpPr>
        <p:spPr>
          <a:xfrm>
            <a:off x="1061368" y="1327076"/>
            <a:ext cx="9710271" cy="256175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TW" altLang="en-US" sz="310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國立高雄科技大學</a:t>
            </a:r>
            <a:b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</a:br>
            <a:br>
              <a:rPr lang="en-US" altLang="zh-TW" sz="3100" dirty="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</a:br>
            <a:r>
              <a:rPr sz="3100" dirty="0" err="1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健身</a:t>
            </a:r>
            <a:r>
              <a:rPr lang="zh-TW" altLang="en-US" sz="310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車電子表</a:t>
            </a:r>
            <a:r>
              <a:rPr lang="en-US" altLang="zh-TW" sz="310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App</a:t>
            </a:r>
            <a:r>
              <a:rPr lang="zh-TW" altLang="en-US" sz="310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開發</a:t>
            </a:r>
            <a:br>
              <a:rPr lang="en-US" altLang="zh-TW" sz="310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</a:br>
            <a:r>
              <a:rPr lang="en-US" altLang="zh-TW" sz="3100" b="1"/>
              <a:t>Console Apps Development for Fitness Bikes</a:t>
            </a:r>
            <a:br>
              <a:rPr lang="zh-TW" altLang="zh-TW"/>
            </a:br>
            <a:endParaRPr sz="3100" dirty="0">
              <a:latin typeface="標楷體" panose="03000509000000000000" pitchFamily="65" charset="-120"/>
              <a:ea typeface="標楷體" panose="03000509000000000000" pitchFamily="65" charset="-120"/>
              <a:cs typeface="+mn-cs"/>
              <a:sym typeface="Helvetica"/>
            </a:endParaRPr>
          </a:p>
        </p:txBody>
      </p:sp>
      <p:sp>
        <p:nvSpPr>
          <p:cNvPr id="456" name="副標題 2"/>
          <p:cNvSpPr txBox="1">
            <a:spLocks noGrp="1"/>
          </p:cNvSpPr>
          <p:nvPr>
            <p:ph type="body" sz="quarter" idx="1"/>
          </p:nvPr>
        </p:nvSpPr>
        <p:spPr>
          <a:xfrm>
            <a:off x="3950947" y="3918133"/>
            <a:ext cx="4290105" cy="16127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800"/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指導</a:t>
            </a:r>
            <a:r>
              <a:rPr lang="zh-TW" altLang="en-US" dirty="0">
                <a:latin typeface="+mn-lt"/>
                <a:ea typeface="+mn-ea"/>
                <a:cs typeface="+mn-cs"/>
                <a:sym typeface="Helvetica"/>
              </a:rPr>
              <a:t>教</a:t>
            </a:r>
            <a:r>
              <a:rPr lang="zh-TW" altLang="en-US" spc="600" dirty="0">
                <a:latin typeface="+mn-lt"/>
                <a:ea typeface="+mn-ea"/>
                <a:cs typeface="+mn-cs"/>
                <a:sym typeface="Helvetica"/>
              </a:rPr>
              <a:t>授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  <a:cs typeface="+mn-cs"/>
                <a:sym typeface="Helvetica"/>
              </a:rPr>
              <a:t>：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方俊雄</a:t>
            </a:r>
            <a:r>
              <a:rPr lang="zh-TW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Helvetica"/>
              </a:rPr>
              <a:t>教授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  <a:cs typeface="+mn-cs"/>
              <a:sym typeface="Helvetica"/>
            </a:endParaRPr>
          </a:p>
          <a:p>
            <a:pPr>
              <a:defRPr sz="2800"/>
            </a:pPr>
            <a:r>
              <a:rPr lang="zh-TW" altLang="en-US" spc="300" dirty="0">
                <a:latin typeface="+mn-lt"/>
                <a:ea typeface="+mn-ea"/>
                <a:cs typeface="+mn-cs"/>
                <a:sym typeface="Helvetica"/>
              </a:rPr>
              <a:t>研 究 </a:t>
            </a:r>
            <a:r>
              <a:rPr lang="zh-TW" altLang="en-US" dirty="0">
                <a:latin typeface="+mn-lt"/>
                <a:ea typeface="+mn-ea"/>
                <a:cs typeface="+mn-cs"/>
                <a:sym typeface="Helvetica"/>
              </a:rPr>
              <a:t>生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  <a:cs typeface="+mn-cs"/>
                <a:sym typeface="Helvetica"/>
              </a:rPr>
              <a:t>：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吳宗炫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57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0621032" y="540176"/>
            <a:ext cx="301215" cy="523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音量調整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718F84-B7C8-4C06-AC62-5B59EF08EFF4}"/>
              </a:ext>
            </a:extLst>
          </p:cNvPr>
          <p:cNvSpPr txBox="1"/>
          <p:nvPr/>
        </p:nvSpPr>
        <p:spPr>
          <a:xfrm>
            <a:off x="695417" y="2556769"/>
            <a:ext cx="61877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透過滑動調整背景音樂的音量大小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F83B2-FFC0-4CFC-8F38-0B11B23A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08" y="2348629"/>
            <a:ext cx="4438835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19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課程騎行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5872B0-03C2-4F41-9F31-BA32A8429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228295"/>
            <a:ext cx="10767757" cy="46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86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B0621-D133-49D0-8BB2-9293CE24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91" y="605447"/>
            <a:ext cx="8761414" cy="1120399"/>
          </a:xfrm>
        </p:spPr>
        <p:txBody>
          <a:bodyPr>
            <a:normAutofit/>
          </a:bodyPr>
          <a:lstStyle/>
          <a:p>
            <a:r>
              <a:rPr lang="zh-TW" altLang="zh-TW" sz="4400" b="1" dirty="0">
                <a:latin typeface="Times New Roman" panose="02020603050405020304" pitchFamily="18" charset="0"/>
                <a:ea typeface="標楷體" panose="02010601000101010101" pitchFamily="2" charset="-120"/>
                <a:cs typeface="Times New Roman" panose="02020603050405020304" pitchFamily="18" charset="0"/>
              </a:rPr>
              <a:t>高強度間歇訓練</a:t>
            </a:r>
            <a:r>
              <a:rPr lang="en-US" altLang="zh-TW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(HIIT)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426F01-31D4-4E1D-857D-21A78F0B680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80717" y="2335142"/>
            <a:ext cx="10510304" cy="41346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HIIT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zh-TW" sz="32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了</a:t>
            </a:r>
            <a:r>
              <a:rPr lang="zh-TW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高強度訓練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間歇訓練</a:t>
            </a: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而成的運動類型。這類型的運動特色在於，透過短時間的高耗能運動，加上短暫歇息的方式，降低體脂肪率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熱身區">
            <a:extLst>
              <a:ext uri="{FF2B5EF4-FFF2-40B4-BE49-F238E27FC236}">
                <a16:creationId xmlns:a16="http://schemas.microsoft.com/office/drawing/2014/main" id="{3BF4951A-FBEE-45B6-854D-6122D9DF2E47}"/>
              </a:ext>
            </a:extLst>
          </p:cNvPr>
          <p:cNvGrpSpPr/>
          <p:nvPr/>
        </p:nvGrpSpPr>
        <p:grpSpPr>
          <a:xfrm>
            <a:off x="936489" y="4277014"/>
            <a:ext cx="1355054" cy="461912"/>
            <a:chOff x="-1" y="-1"/>
            <a:chExt cx="1355052" cy="461911"/>
          </a:xfrm>
        </p:grpSpPr>
        <p:sp>
          <p:nvSpPr>
            <p:cNvPr id="5" name="矩形">
              <a:extLst>
                <a:ext uri="{FF2B5EF4-FFF2-40B4-BE49-F238E27FC236}">
                  <a16:creationId xmlns:a16="http://schemas.microsoft.com/office/drawing/2014/main" id="{E2B00B3E-6970-4943-BEFA-A8C47D63812B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" name="熱身區">
              <a:extLst>
                <a:ext uri="{FF2B5EF4-FFF2-40B4-BE49-F238E27FC236}">
                  <a16:creationId xmlns:a16="http://schemas.microsoft.com/office/drawing/2014/main" id="{ED074A10-0A97-4EC8-81B7-3D9B30D16DD8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熱身區</a:t>
              </a:r>
            </a:p>
          </p:txBody>
        </p:sp>
      </p:grpSp>
      <p:grpSp>
        <p:nvGrpSpPr>
          <p:cNvPr id="7" name="脂肪燃燒區">
            <a:extLst>
              <a:ext uri="{FF2B5EF4-FFF2-40B4-BE49-F238E27FC236}">
                <a16:creationId xmlns:a16="http://schemas.microsoft.com/office/drawing/2014/main" id="{5FC89BC0-7994-45A9-BBE7-FE7507D48348}"/>
              </a:ext>
            </a:extLst>
          </p:cNvPr>
          <p:cNvGrpSpPr/>
          <p:nvPr/>
        </p:nvGrpSpPr>
        <p:grpSpPr>
          <a:xfrm>
            <a:off x="3530966" y="4092474"/>
            <a:ext cx="1710404" cy="830993"/>
            <a:chOff x="-1" y="-184541"/>
            <a:chExt cx="1355052" cy="830991"/>
          </a:xfrm>
        </p:grpSpPr>
        <p:sp>
          <p:nvSpPr>
            <p:cNvPr id="8" name="矩形">
              <a:extLst>
                <a:ext uri="{FF2B5EF4-FFF2-40B4-BE49-F238E27FC236}">
                  <a16:creationId xmlns:a16="http://schemas.microsoft.com/office/drawing/2014/main" id="{5EB58B04-205F-4FDA-80B1-36B3C6DD0A0C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脂肪燃燒區">
              <a:extLst>
                <a:ext uri="{FF2B5EF4-FFF2-40B4-BE49-F238E27FC236}">
                  <a16:creationId xmlns:a16="http://schemas.microsoft.com/office/drawing/2014/main" id="{CDACCD99-33F3-4069-91B1-A3C0F75B24C5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0" name="線條">
            <a:extLst>
              <a:ext uri="{FF2B5EF4-FFF2-40B4-BE49-F238E27FC236}">
                <a16:creationId xmlns:a16="http://schemas.microsoft.com/office/drawing/2014/main" id="{427E6A14-76CF-4015-9D87-57D066C48893}"/>
              </a:ext>
            </a:extLst>
          </p:cNvPr>
          <p:cNvSpPr/>
          <p:nvPr/>
        </p:nvSpPr>
        <p:spPr>
          <a:xfrm>
            <a:off x="5434639" y="4507970"/>
            <a:ext cx="802461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" name="運動恢復區">
            <a:extLst>
              <a:ext uri="{FF2B5EF4-FFF2-40B4-BE49-F238E27FC236}">
                <a16:creationId xmlns:a16="http://schemas.microsoft.com/office/drawing/2014/main" id="{FB4CB767-7664-4CB8-99D7-AB450FC444AA}"/>
              </a:ext>
            </a:extLst>
          </p:cNvPr>
          <p:cNvGrpSpPr/>
          <p:nvPr/>
        </p:nvGrpSpPr>
        <p:grpSpPr>
          <a:xfrm>
            <a:off x="3530966" y="5387355"/>
            <a:ext cx="1710404" cy="830993"/>
            <a:chOff x="-1" y="-184541"/>
            <a:chExt cx="1355052" cy="830991"/>
          </a:xfrm>
        </p:grpSpPr>
        <p:sp>
          <p:nvSpPr>
            <p:cNvPr id="12" name="矩形">
              <a:extLst>
                <a:ext uri="{FF2B5EF4-FFF2-40B4-BE49-F238E27FC236}">
                  <a16:creationId xmlns:a16="http://schemas.microsoft.com/office/drawing/2014/main" id="{990879FA-4015-46F9-8565-9EB66DED2238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" name="運動恢復區">
              <a:extLst>
                <a:ext uri="{FF2B5EF4-FFF2-40B4-BE49-F238E27FC236}">
                  <a16:creationId xmlns:a16="http://schemas.microsoft.com/office/drawing/2014/main" id="{8EAD0E50-0D17-4949-AF5D-A2EEDF72DF11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運動恢復區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4" name="脂肪燃燒區">
            <a:extLst>
              <a:ext uri="{FF2B5EF4-FFF2-40B4-BE49-F238E27FC236}">
                <a16:creationId xmlns:a16="http://schemas.microsoft.com/office/drawing/2014/main" id="{E4B42228-934A-42F4-A865-58E722BD6480}"/>
              </a:ext>
            </a:extLst>
          </p:cNvPr>
          <p:cNvGrpSpPr/>
          <p:nvPr/>
        </p:nvGrpSpPr>
        <p:grpSpPr>
          <a:xfrm>
            <a:off x="6326396" y="5387355"/>
            <a:ext cx="1644162" cy="830993"/>
            <a:chOff x="-1" y="-184541"/>
            <a:chExt cx="1355052" cy="830991"/>
          </a:xfrm>
        </p:grpSpPr>
        <p:sp>
          <p:nvSpPr>
            <p:cNvPr id="15" name="矩形">
              <a:extLst>
                <a:ext uri="{FF2B5EF4-FFF2-40B4-BE49-F238E27FC236}">
                  <a16:creationId xmlns:a16="http://schemas.microsoft.com/office/drawing/2014/main" id="{73862A39-BDB5-4703-932B-22034CA0E05F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脂肪燃燒區">
              <a:extLst>
                <a:ext uri="{FF2B5EF4-FFF2-40B4-BE49-F238E27FC236}">
                  <a16:creationId xmlns:a16="http://schemas.microsoft.com/office/drawing/2014/main" id="{092654B3-C68E-46B4-9F21-7FE0CB39E7AF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線條">
            <a:extLst>
              <a:ext uri="{FF2B5EF4-FFF2-40B4-BE49-F238E27FC236}">
                <a16:creationId xmlns:a16="http://schemas.microsoft.com/office/drawing/2014/main" id="{82199F2E-4BC8-4775-9F6E-6127C94779B1}"/>
              </a:ext>
            </a:extLst>
          </p:cNvPr>
          <p:cNvSpPr/>
          <p:nvPr/>
        </p:nvSpPr>
        <p:spPr>
          <a:xfrm flipH="1">
            <a:off x="8103712" y="5802849"/>
            <a:ext cx="802460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線條">
            <a:extLst>
              <a:ext uri="{FF2B5EF4-FFF2-40B4-BE49-F238E27FC236}">
                <a16:creationId xmlns:a16="http://schemas.microsoft.com/office/drawing/2014/main" id="{CECA7013-6CC4-4F96-8C4D-0E1A9455FDF9}"/>
              </a:ext>
            </a:extLst>
          </p:cNvPr>
          <p:cNvSpPr/>
          <p:nvPr/>
        </p:nvSpPr>
        <p:spPr>
          <a:xfrm>
            <a:off x="10077226" y="4841796"/>
            <a:ext cx="2" cy="575466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線條">
            <a:extLst>
              <a:ext uri="{FF2B5EF4-FFF2-40B4-BE49-F238E27FC236}">
                <a16:creationId xmlns:a16="http://schemas.microsoft.com/office/drawing/2014/main" id="{B32A3679-B03C-4C56-8E73-93D589C48BD6}"/>
              </a:ext>
            </a:extLst>
          </p:cNvPr>
          <p:cNvSpPr/>
          <p:nvPr/>
        </p:nvSpPr>
        <p:spPr>
          <a:xfrm flipV="1">
            <a:off x="2510025" y="4507968"/>
            <a:ext cx="802461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0" name="休息區">
            <a:extLst>
              <a:ext uri="{FF2B5EF4-FFF2-40B4-BE49-F238E27FC236}">
                <a16:creationId xmlns:a16="http://schemas.microsoft.com/office/drawing/2014/main" id="{3AE61E0F-BB0D-4DDB-BDB8-7953E8232DC9}"/>
              </a:ext>
            </a:extLst>
          </p:cNvPr>
          <p:cNvGrpSpPr/>
          <p:nvPr/>
        </p:nvGrpSpPr>
        <p:grpSpPr>
          <a:xfrm>
            <a:off x="6480793" y="4269609"/>
            <a:ext cx="1355053" cy="461912"/>
            <a:chOff x="-1" y="-1"/>
            <a:chExt cx="1355052" cy="461911"/>
          </a:xfrm>
        </p:grpSpPr>
        <p:sp>
          <p:nvSpPr>
            <p:cNvPr id="21" name="矩形">
              <a:extLst>
                <a:ext uri="{FF2B5EF4-FFF2-40B4-BE49-F238E27FC236}">
                  <a16:creationId xmlns:a16="http://schemas.microsoft.com/office/drawing/2014/main" id="{B45B5EEE-CC6D-4632-A2E2-E4DC987CB3B8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休息區">
              <a:extLst>
                <a:ext uri="{FF2B5EF4-FFF2-40B4-BE49-F238E27FC236}">
                  <a16:creationId xmlns:a16="http://schemas.microsoft.com/office/drawing/2014/main" id="{92060D6C-9F4D-4F98-A1FD-C6138615A1BC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休息區</a:t>
              </a:r>
            </a:p>
          </p:txBody>
        </p:sp>
      </p:grpSp>
      <p:grpSp>
        <p:nvGrpSpPr>
          <p:cNvPr id="23" name="脂肪燃燒區">
            <a:extLst>
              <a:ext uri="{FF2B5EF4-FFF2-40B4-BE49-F238E27FC236}">
                <a16:creationId xmlns:a16="http://schemas.microsoft.com/office/drawing/2014/main" id="{88C99AF7-0281-43C0-BA86-4AA945DE9441}"/>
              </a:ext>
            </a:extLst>
          </p:cNvPr>
          <p:cNvGrpSpPr/>
          <p:nvPr/>
        </p:nvGrpSpPr>
        <p:grpSpPr>
          <a:xfrm>
            <a:off x="9125693" y="4073978"/>
            <a:ext cx="1825970" cy="830993"/>
            <a:chOff x="-1" y="-184541"/>
            <a:chExt cx="1355052" cy="830991"/>
          </a:xfrm>
        </p:grpSpPr>
        <p:sp>
          <p:nvSpPr>
            <p:cNvPr id="24" name="矩形">
              <a:extLst>
                <a:ext uri="{FF2B5EF4-FFF2-40B4-BE49-F238E27FC236}">
                  <a16:creationId xmlns:a16="http://schemas.microsoft.com/office/drawing/2014/main" id="{27697EC3-0832-49DD-8A2C-CE5836DE5B50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B71E4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5" name="脂肪燃燒區">
              <a:extLst>
                <a:ext uri="{FF2B5EF4-FFF2-40B4-BE49-F238E27FC236}">
                  <a16:creationId xmlns:a16="http://schemas.microsoft.com/office/drawing/2014/main" id="{026BE770-48A7-4395-972A-A0A555C64A39}"/>
                </a:ext>
              </a:extLst>
            </p:cNvPr>
            <p:cNvSpPr txBox="1"/>
            <p:nvPr/>
          </p:nvSpPr>
          <p:spPr>
            <a:xfrm>
              <a:off x="-1" y="-184541"/>
              <a:ext cx="1355052" cy="830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脂肪燃燒區</a:t>
              </a:r>
            </a:p>
          </p:txBody>
        </p:sp>
      </p:grpSp>
      <p:sp>
        <p:nvSpPr>
          <p:cNvPr id="26" name="線條">
            <a:extLst>
              <a:ext uri="{FF2B5EF4-FFF2-40B4-BE49-F238E27FC236}">
                <a16:creationId xmlns:a16="http://schemas.microsoft.com/office/drawing/2014/main" id="{152C430A-8C84-418C-8E81-860F99185484}"/>
              </a:ext>
            </a:extLst>
          </p:cNvPr>
          <p:cNvSpPr/>
          <p:nvPr/>
        </p:nvSpPr>
        <p:spPr>
          <a:xfrm>
            <a:off x="8075921" y="4473828"/>
            <a:ext cx="802460" cy="2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" name="休息區">
            <a:extLst>
              <a:ext uri="{FF2B5EF4-FFF2-40B4-BE49-F238E27FC236}">
                <a16:creationId xmlns:a16="http://schemas.microsoft.com/office/drawing/2014/main" id="{5D880BE0-C81D-4D83-84A6-46E22814BE1D}"/>
              </a:ext>
            </a:extLst>
          </p:cNvPr>
          <p:cNvGrpSpPr/>
          <p:nvPr/>
        </p:nvGrpSpPr>
        <p:grpSpPr>
          <a:xfrm>
            <a:off x="9234541" y="5593373"/>
            <a:ext cx="1529424" cy="461912"/>
            <a:chOff x="-1" y="-1"/>
            <a:chExt cx="1363847" cy="461911"/>
          </a:xfrm>
        </p:grpSpPr>
        <p:sp>
          <p:nvSpPr>
            <p:cNvPr id="28" name="矩形">
              <a:extLst>
                <a:ext uri="{FF2B5EF4-FFF2-40B4-BE49-F238E27FC236}">
                  <a16:creationId xmlns:a16="http://schemas.microsoft.com/office/drawing/2014/main" id="{26EE78FC-D821-41D9-A8A8-3FE26E31E83D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" name="休息區">
              <a:extLst>
                <a:ext uri="{FF2B5EF4-FFF2-40B4-BE49-F238E27FC236}">
                  <a16:creationId xmlns:a16="http://schemas.microsoft.com/office/drawing/2014/main" id="{95D8137E-F49F-43A5-9BE8-53F9F6820E24}"/>
                </a:ext>
              </a:extLst>
            </p:cNvPr>
            <p:cNvSpPr txBox="1"/>
            <p:nvPr/>
          </p:nvSpPr>
          <p:spPr>
            <a:xfrm>
              <a:off x="63577" y="-1"/>
              <a:ext cx="130026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休息區</a:t>
              </a:r>
              <a:endParaRPr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0" name="線條">
            <a:extLst>
              <a:ext uri="{FF2B5EF4-FFF2-40B4-BE49-F238E27FC236}">
                <a16:creationId xmlns:a16="http://schemas.microsoft.com/office/drawing/2014/main" id="{0A6EC3F2-DAFF-4820-9CB8-25449806754A}"/>
              </a:ext>
            </a:extLst>
          </p:cNvPr>
          <p:cNvSpPr/>
          <p:nvPr/>
        </p:nvSpPr>
        <p:spPr>
          <a:xfrm flipH="1">
            <a:off x="5391414" y="5802849"/>
            <a:ext cx="773995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線條">
            <a:extLst>
              <a:ext uri="{FF2B5EF4-FFF2-40B4-BE49-F238E27FC236}">
                <a16:creationId xmlns:a16="http://schemas.microsoft.com/office/drawing/2014/main" id="{99A4D8A9-933A-4B74-A5D2-C367839E0716}"/>
              </a:ext>
            </a:extLst>
          </p:cNvPr>
          <p:cNvSpPr/>
          <p:nvPr/>
        </p:nvSpPr>
        <p:spPr>
          <a:xfrm flipH="1">
            <a:off x="2535525" y="5802849"/>
            <a:ext cx="776960" cy="0"/>
          </a:xfrm>
          <a:prstGeom prst="line">
            <a:avLst/>
          </a:prstGeom>
          <a:ln w="25400">
            <a:solidFill>
              <a:srgbClr val="B71E42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2" name="課程結束">
            <a:extLst>
              <a:ext uri="{FF2B5EF4-FFF2-40B4-BE49-F238E27FC236}">
                <a16:creationId xmlns:a16="http://schemas.microsoft.com/office/drawing/2014/main" id="{937DB5B4-A976-4571-B254-BC64E9040806}"/>
              </a:ext>
            </a:extLst>
          </p:cNvPr>
          <p:cNvGrpSpPr/>
          <p:nvPr/>
        </p:nvGrpSpPr>
        <p:grpSpPr>
          <a:xfrm>
            <a:off x="936489" y="5571895"/>
            <a:ext cx="1355054" cy="461912"/>
            <a:chOff x="-1" y="-1"/>
            <a:chExt cx="1355052" cy="461911"/>
          </a:xfrm>
        </p:grpSpPr>
        <p:sp>
          <p:nvSpPr>
            <p:cNvPr id="33" name="矩形">
              <a:extLst>
                <a:ext uri="{FF2B5EF4-FFF2-40B4-BE49-F238E27FC236}">
                  <a16:creationId xmlns:a16="http://schemas.microsoft.com/office/drawing/2014/main" id="{AA719D9F-1BD4-4D0A-8FDC-9529D76E48A3}"/>
                </a:ext>
              </a:extLst>
            </p:cNvPr>
            <p:cNvSpPr/>
            <p:nvPr/>
          </p:nvSpPr>
          <p:spPr>
            <a:xfrm>
              <a:off x="-1" y="-1"/>
              <a:ext cx="1355052" cy="4619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 sz="2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" name="課程結束">
              <a:extLst>
                <a:ext uri="{FF2B5EF4-FFF2-40B4-BE49-F238E27FC236}">
                  <a16:creationId xmlns:a16="http://schemas.microsoft.com/office/drawing/2014/main" id="{312D43BF-FC77-4CC3-A23D-2926779C075F}"/>
                </a:ext>
              </a:extLst>
            </p:cNvPr>
            <p:cNvSpPr txBox="1"/>
            <p:nvPr/>
          </p:nvSpPr>
          <p:spPr>
            <a:xfrm>
              <a:off x="-1" y="125"/>
              <a:ext cx="135505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sz="2400">
                  <a:latin typeface="標楷體" panose="03000509000000000000" pitchFamily="65" charset="-120"/>
                  <a:ea typeface="標楷體" panose="03000509000000000000" pitchFamily="65" charset="-120"/>
                </a:rPr>
                <a:t>課程結束</a:t>
              </a:r>
            </a:p>
          </p:txBody>
        </p:sp>
      </p:grpSp>
      <p:sp>
        <p:nvSpPr>
          <p:cNvPr id="35" name="10s">
            <a:extLst>
              <a:ext uri="{FF2B5EF4-FFF2-40B4-BE49-F238E27FC236}">
                <a16:creationId xmlns:a16="http://schemas.microsoft.com/office/drawing/2014/main" id="{B21286A7-D87D-47D7-B572-1D37E95E6492}"/>
              </a:ext>
            </a:extLst>
          </p:cNvPr>
          <p:cNvSpPr txBox="1"/>
          <p:nvPr/>
        </p:nvSpPr>
        <p:spPr>
          <a:xfrm>
            <a:off x="2630585" y="461142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10s</a:t>
            </a:r>
          </a:p>
        </p:txBody>
      </p:sp>
      <p:sp>
        <p:nvSpPr>
          <p:cNvPr id="36" name="15s">
            <a:extLst>
              <a:ext uri="{FF2B5EF4-FFF2-40B4-BE49-F238E27FC236}">
                <a16:creationId xmlns:a16="http://schemas.microsoft.com/office/drawing/2014/main" id="{AFB035BB-1EB4-4F58-B1C9-CD6AF4E0FA82}"/>
              </a:ext>
            </a:extLst>
          </p:cNvPr>
          <p:cNvSpPr txBox="1"/>
          <p:nvPr/>
        </p:nvSpPr>
        <p:spPr>
          <a:xfrm>
            <a:off x="5515794" y="461142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15s</a:t>
            </a:r>
          </a:p>
        </p:txBody>
      </p:sp>
      <p:sp>
        <p:nvSpPr>
          <p:cNvPr id="37" name="15s">
            <a:extLst>
              <a:ext uri="{FF2B5EF4-FFF2-40B4-BE49-F238E27FC236}">
                <a16:creationId xmlns:a16="http://schemas.microsoft.com/office/drawing/2014/main" id="{7B499745-B289-4AFF-A51C-C1AF7219AC31}"/>
              </a:ext>
            </a:extLst>
          </p:cNvPr>
          <p:cNvSpPr txBox="1"/>
          <p:nvPr/>
        </p:nvSpPr>
        <p:spPr>
          <a:xfrm>
            <a:off x="8192901" y="4605511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15s</a:t>
            </a:r>
          </a:p>
        </p:txBody>
      </p:sp>
      <p:sp>
        <p:nvSpPr>
          <p:cNvPr id="38" name="35s">
            <a:extLst>
              <a:ext uri="{FF2B5EF4-FFF2-40B4-BE49-F238E27FC236}">
                <a16:creationId xmlns:a16="http://schemas.microsoft.com/office/drawing/2014/main" id="{DA863EEA-FE7D-48D3-BFE8-9E07BD2A3D09}"/>
              </a:ext>
            </a:extLst>
          </p:cNvPr>
          <p:cNvSpPr txBox="1"/>
          <p:nvPr/>
        </p:nvSpPr>
        <p:spPr>
          <a:xfrm>
            <a:off x="2621488" y="5978882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35s</a:t>
            </a:r>
          </a:p>
        </p:txBody>
      </p:sp>
      <p:sp>
        <p:nvSpPr>
          <p:cNvPr id="39" name="30s">
            <a:extLst>
              <a:ext uri="{FF2B5EF4-FFF2-40B4-BE49-F238E27FC236}">
                <a16:creationId xmlns:a16="http://schemas.microsoft.com/office/drawing/2014/main" id="{8BDDCAB8-82BB-48ED-9D7E-3C96DA5135D6}"/>
              </a:ext>
            </a:extLst>
          </p:cNvPr>
          <p:cNvSpPr txBox="1"/>
          <p:nvPr/>
        </p:nvSpPr>
        <p:spPr>
          <a:xfrm>
            <a:off x="8227945" y="5940879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30s</a:t>
            </a:r>
          </a:p>
        </p:txBody>
      </p:sp>
      <p:sp>
        <p:nvSpPr>
          <p:cNvPr id="40" name="30s">
            <a:extLst>
              <a:ext uri="{FF2B5EF4-FFF2-40B4-BE49-F238E27FC236}">
                <a16:creationId xmlns:a16="http://schemas.microsoft.com/office/drawing/2014/main" id="{73252963-1241-495F-A1FD-D40105621A0C}"/>
              </a:ext>
            </a:extLst>
          </p:cNvPr>
          <p:cNvSpPr txBox="1"/>
          <p:nvPr/>
        </p:nvSpPr>
        <p:spPr>
          <a:xfrm>
            <a:off x="9400117" y="4858680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>
                <a:latin typeface="標楷體" panose="03000509000000000000" pitchFamily="65" charset="-120"/>
                <a:ea typeface="標楷體" panose="03000509000000000000" pitchFamily="65" charset="-120"/>
              </a:rPr>
              <a:t>30s</a:t>
            </a:r>
          </a:p>
        </p:txBody>
      </p:sp>
      <p:sp>
        <p:nvSpPr>
          <p:cNvPr id="41" name="45s">
            <a:extLst>
              <a:ext uri="{FF2B5EF4-FFF2-40B4-BE49-F238E27FC236}">
                <a16:creationId xmlns:a16="http://schemas.microsoft.com/office/drawing/2014/main" id="{4BAC3646-9786-4D4B-B4A9-51BEED60AC37}"/>
              </a:ext>
            </a:extLst>
          </p:cNvPr>
          <p:cNvSpPr txBox="1"/>
          <p:nvPr/>
        </p:nvSpPr>
        <p:spPr>
          <a:xfrm>
            <a:off x="5528419" y="5919427"/>
            <a:ext cx="5539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45s</a:t>
            </a:r>
          </a:p>
        </p:txBody>
      </p:sp>
      <p:sp>
        <p:nvSpPr>
          <p:cNvPr id="42" name="投影片編號版面配置區 4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333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熱身區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44416B-9E9E-42CE-84D1-C018B4A290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2967337"/>
            <a:ext cx="10182687" cy="389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479394" y="2369114"/>
            <a:ext cx="112657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當課程開始後，首先會進入熱身區，使用者可以調整好自身最佳的騎行姿勢</a:t>
            </a: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70037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zh-TW" sz="4400" b="1">
                <a:latin typeface="標楷體" panose="03000509000000000000" pitchFamily="65" charset="-120"/>
                <a:ea typeface="標楷體" panose="03000509000000000000" pitchFamily="65" charset="-120"/>
              </a:rPr>
              <a:t>脂肪燃燒區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461639" y="2289215"/>
            <a:ext cx="113101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在此區間會提醒使用者將踏頻保持在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5CF11A-BB0D-402D-A456-766A3816ED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57598"/>
            <a:ext cx="10314995" cy="3900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8962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踏頻正確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514905" y="2369114"/>
            <a:ext cx="111148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正確地將踏頻保持在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鼓勵使用者繼續保持</a:t>
            </a: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127DAA-B80E-475E-9F89-1E1AB2EDD1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3040368"/>
            <a:ext cx="10270607" cy="3817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66481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踏頻太高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9941A5-0C79-4086-AE56-A1CE004D7D30}"/>
              </a:ext>
            </a:extLst>
          </p:cNvPr>
          <p:cNvSpPr txBox="1"/>
          <p:nvPr/>
        </p:nvSpPr>
        <p:spPr>
          <a:xfrm>
            <a:off x="538579" y="2289240"/>
            <a:ext cx="111148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當踏頻高於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120rpm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會提醒使用者進行調整</a:t>
            </a: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D50859-B0C6-401E-954F-8F6D7B0C77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74019"/>
            <a:ext cx="10314995" cy="38839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15882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踏頻太低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EFD69C-7C1D-431B-BDD1-7CBAC0B5115A}"/>
              </a:ext>
            </a:extLst>
          </p:cNvPr>
          <p:cNvSpPr txBox="1"/>
          <p:nvPr/>
        </p:nvSpPr>
        <p:spPr>
          <a:xfrm>
            <a:off x="737703" y="2369114"/>
            <a:ext cx="108920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當踏頻低於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100rpm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會提醒使用者進行調整</a:t>
            </a:r>
            <a:endParaRPr lang="zh-TW" altLang="en-US" sz="32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DCAEE5-8C92-4172-8D3E-AABEE4FF0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4" y="2967337"/>
            <a:ext cx="10314995" cy="389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08824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課程騎行暫停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DE4AA7-B88B-42EB-BA88-0EC0102794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90" y="2431258"/>
            <a:ext cx="5628443" cy="4426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3071D6E-7968-4042-AD3A-0C748FF9564D}"/>
              </a:ext>
            </a:extLst>
          </p:cNvPr>
          <p:cNvSpPr txBox="1"/>
          <p:nvPr/>
        </p:nvSpPr>
        <p:spPr>
          <a:xfrm>
            <a:off x="150580" y="2369114"/>
            <a:ext cx="5764909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>
              <a:buClr>
                <a:schemeClr val="accent1"/>
              </a:buClr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長按停止按鈕即可結束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課程騎行</a:t>
            </a: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模式並顯示騎行成果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透過滑動調整背景音樂的音量大小</a:t>
            </a: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點擊繼續按鈕即可返回運動模式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56701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4" y="540176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課程騎行結果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071D6E-7968-4042-AD3A-0C748FF9564D}"/>
              </a:ext>
            </a:extLst>
          </p:cNvPr>
          <p:cNvSpPr txBox="1"/>
          <p:nvPr/>
        </p:nvSpPr>
        <p:spPr>
          <a:xfrm>
            <a:off x="319596" y="3008306"/>
            <a:ext cx="6516209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顯示本次運動的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平均踏頻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騎行距離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騎行時間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消耗熱量</a:t>
            </a:r>
            <a:endParaRPr lang="en-US" altLang="zh-TW" sz="280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將本次運動結果存入資料庫</a:t>
            </a:r>
          </a:p>
          <a:p>
            <a:pPr lvl="0">
              <a:buClr>
                <a:schemeClr val="accent1"/>
              </a:buClr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185F9E-7935-44CD-9C47-D3B3B362EF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7" y="2388093"/>
            <a:ext cx="5069151" cy="44699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75332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>
                <a:latin typeface="標楷體" panose="03000509000000000000" pitchFamily="65" charset="-120"/>
                <a:ea typeface="標楷體" panose="03000509000000000000" pitchFamily="65" charset="-120"/>
              </a:rPr>
              <a:t>論文成果</a:t>
            </a:r>
            <a:endParaRPr lang="zh-TW" altLang="en-US" sz="7200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5297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78" y="659754"/>
            <a:ext cx="8761414" cy="103588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實景騎行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89752" y="2150739"/>
            <a:ext cx="11212496" cy="576263"/>
          </a:xfrm>
        </p:spPr>
        <p:txBody>
          <a:bodyPr>
            <a:norm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邊騎邊觀賞風景，令使用者有種身臨其境的感覺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9A102-498E-436E-957D-FD2D3E6602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9" y="2782959"/>
            <a:ext cx="10034504" cy="4075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14780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25" y="540176"/>
            <a:ext cx="8761414" cy="1108215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競速騎行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525A3F-B90E-4756-83A8-C6AB1D67FB57}"/>
              </a:ext>
            </a:extLst>
          </p:cNvPr>
          <p:cNvSpPr/>
          <p:nvPr/>
        </p:nvSpPr>
        <p:spPr>
          <a:xfrm>
            <a:off x="418730" y="2230488"/>
            <a:ext cx="11354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將兩部手機連結到同一個</a:t>
            </a:r>
            <a:r>
              <a:rPr lang="zh-TW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伺服器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進行資料傳輸及接收，藉由獲取對方</a:t>
            </a:r>
            <a:endParaRPr lang="en-US" altLang="zh-TW" sz="24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前的騎行距離，再與自身的</a:t>
            </a:r>
            <a:r>
              <a:rPr lang="zh-TW" altLang="zh-TW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騎行距離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比較並進行</a:t>
            </a:r>
            <a:r>
              <a:rPr lang="zh-TW" altLang="zh-TW" sz="2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實時排名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096854-20DD-E642-9E52-6925C0001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49" y="2815463"/>
            <a:ext cx="7073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767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13" y="650822"/>
            <a:ext cx="8761414" cy="985422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歷史紀錄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3213" y="2443578"/>
            <a:ext cx="6027081" cy="98542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使用者可以藉由歷史紀錄功能查看自身的訓練成果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64E5A7-C071-4439-9395-56518FC1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5" y="2370338"/>
            <a:ext cx="5273336" cy="44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5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47" y="540176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運動數據切換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377DDA-19E8-4927-B5E8-A8D4684C15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9" y="1926454"/>
            <a:ext cx="3045040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473808-9BFB-4473-8AE2-651919DD22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13" y="1926454"/>
            <a:ext cx="3181248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3985D5-B9EC-4AE6-AA08-A075618F51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8" y="1926454"/>
            <a:ext cx="3181248" cy="4931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16704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13" y="620075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歷史紀錄列表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724CCB-F57D-40E6-9823-3F111E24DF96}"/>
              </a:ext>
            </a:extLst>
          </p:cNvPr>
          <p:cNvSpPr txBox="1"/>
          <p:nvPr/>
        </p:nvSpPr>
        <p:spPr>
          <a:xfrm>
            <a:off x="1012053" y="2474895"/>
            <a:ext cx="549527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往下方滑動，可以看到使用者在當月每一筆運動紀錄</a:t>
            </a: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E6D4FD9-EC7F-4292-854B-89A8BCBFF7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4" y="2254927"/>
            <a:ext cx="3866515" cy="45003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50594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xfrm>
            <a:off x="790970" y="656032"/>
            <a:ext cx="8761414" cy="9704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sz="4400">
                <a:latin typeface="標楷體" panose="03000509000000000000" pitchFamily="65" charset="-120"/>
                <a:ea typeface="標楷體" panose="03000509000000000000" pitchFamily="65" charset="-120"/>
              </a:rPr>
              <a:t>社群分享</a:t>
            </a:r>
            <a:endParaRPr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74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592" y="2931514"/>
            <a:ext cx="7852970" cy="39264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5C24A8A-3965-42F9-9864-910ACD4825AD}"/>
              </a:ext>
            </a:extLst>
          </p:cNvPr>
          <p:cNvSpPr txBox="1"/>
          <p:nvPr/>
        </p:nvSpPr>
        <p:spPr>
          <a:xfrm>
            <a:off x="480874" y="2210539"/>
            <a:ext cx="1123025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社群分享功能可將本次騎行成果分享到</a:t>
            </a:r>
            <a:r>
              <a:rPr kumimoji="0" lang="en-US" altLang="zh-TW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FB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en-US" altLang="zh-TW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IG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等其他社群平台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標題 1"/>
          <p:cNvSpPr txBox="1">
            <a:spLocks noGrp="1"/>
          </p:cNvSpPr>
          <p:nvPr>
            <p:ph type="title"/>
          </p:nvPr>
        </p:nvSpPr>
        <p:spPr>
          <a:xfrm>
            <a:off x="782092" y="540176"/>
            <a:ext cx="8761414" cy="11404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sz="4400">
                <a:latin typeface="標楷體" panose="03000509000000000000" pitchFamily="65" charset="-120"/>
                <a:ea typeface="標楷體" panose="03000509000000000000" pitchFamily="65" charset="-120"/>
              </a:rPr>
              <a:t>社群分享</a:t>
            </a:r>
            <a:endParaRPr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BC419E-0786-4EEA-85E2-9440A95668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50" y="2272682"/>
            <a:ext cx="3884295" cy="4424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99E24C-38D5-4B0B-A114-5D139FC2A3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1" y="2272682"/>
            <a:ext cx="6519681" cy="4424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25994-4176-4F32-B4CA-BCB2AFAA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04" y="665825"/>
            <a:ext cx="8761414" cy="1068074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多國語系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4A5B91-CC74-44C3-88F0-3D3F431640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8" y="2183907"/>
            <a:ext cx="11150354" cy="46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25994-4176-4F32-B4CA-BCB2AFAA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656947"/>
            <a:ext cx="8761414" cy="1068074"/>
          </a:xfrm>
        </p:spPr>
        <p:txBody>
          <a:bodyPr>
            <a:normAutofit/>
          </a:bodyPr>
          <a:lstStyle/>
          <a:p>
            <a:r>
              <a:rPr lang="en-US" altLang="zh-TW" sz="4400" b="1">
                <a:latin typeface="標楷體" panose="03000509000000000000" pitchFamily="65" charset="-120"/>
                <a:ea typeface="標楷體" panose="03000509000000000000" pitchFamily="65" charset="-120"/>
              </a:rPr>
              <a:t>Google Play</a:t>
            </a:r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上架流程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1282C9-1BB1-47CA-BA21-0932FCF35281}"/>
              </a:ext>
            </a:extLst>
          </p:cNvPr>
          <p:cNvSpPr/>
          <p:nvPr/>
        </p:nvSpPr>
        <p:spPr>
          <a:xfrm>
            <a:off x="782093" y="2412460"/>
            <a:ext cx="11123721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上架到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 Play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商店提供使用者下載，步驟如下：</a:t>
            </a:r>
          </a:p>
          <a:p>
            <a:pPr marL="342900" lvl="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使用指令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$ cordova build --release android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android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版本的發布版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apk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zh-TW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keytool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指令生成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private key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並對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apk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上金鑰</a:t>
            </a:r>
            <a:endParaRPr lang="en-US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zh-TW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zipalign</a:t>
            </a:r>
            <a:r>
              <a:rPr lang="zh-TW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工具優化</a:t>
            </a:r>
            <a:r>
              <a:rPr lang="en-US" altLang="zh-TW" sz="24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apk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</a:pPr>
            <a:endParaRPr lang="zh-TW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9362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25994-4176-4F32-B4CA-BCB2AFAA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656947"/>
            <a:ext cx="8761414" cy="1068074"/>
          </a:xfrm>
        </p:spPr>
        <p:txBody>
          <a:bodyPr>
            <a:normAutofit/>
          </a:bodyPr>
          <a:lstStyle/>
          <a:p>
            <a:r>
              <a:rPr lang="en-US" altLang="zh-TW" sz="4400" b="1">
                <a:latin typeface="標楷體" panose="03000509000000000000" pitchFamily="65" charset="-120"/>
                <a:ea typeface="標楷體" panose="03000509000000000000" pitchFamily="65" charset="-120"/>
              </a:rPr>
              <a:t>Google Play</a:t>
            </a:r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上架流程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1282C9-1BB1-47CA-BA21-0932FCF35281}"/>
              </a:ext>
            </a:extLst>
          </p:cNvPr>
          <p:cNvSpPr/>
          <p:nvPr/>
        </p:nvSpPr>
        <p:spPr>
          <a:xfrm>
            <a:off x="541541" y="2774274"/>
            <a:ext cx="7164278" cy="421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Clr>
                <a:schemeClr val="accent1"/>
              </a:buClr>
              <a:buSzPct val="100000"/>
              <a:buFont typeface="+mj-lt"/>
              <a:buAutoNum type="arabicPeriod" startAt="4"/>
            </a:pPr>
            <a:r>
              <a:rPr lang="zh-TW" altLang="zh-TW" sz="20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進入</a:t>
            </a:r>
            <a:r>
              <a:rPr lang="en-US" altLang="zh-TW" sz="20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 Play Console</a:t>
            </a:r>
            <a:r>
              <a:rPr lang="zh-TW" altLang="zh-TW" sz="20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填入</a:t>
            </a:r>
            <a:r>
              <a:rPr lang="en-US" altLang="zh-TW" sz="20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2000" kern="1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相關資料</a:t>
            </a:r>
            <a:endParaRPr lang="en-US" altLang="zh-TW" sz="20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Clr>
                <a:schemeClr val="accent1"/>
              </a:buClr>
              <a:buSzPct val="100000"/>
              <a:buFont typeface="+mj-lt"/>
              <a:buAutoNum type="arabicPeriod" startAt="4"/>
            </a:pPr>
            <a:endParaRPr lang="en-US" altLang="zh-TW" sz="20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Clr>
                <a:schemeClr val="accent1"/>
              </a:buClr>
              <a:buSzPct val="100000"/>
              <a:buFont typeface="+mj-lt"/>
              <a:buAutoNum type="arabicPeriod" startAt="4"/>
            </a:pPr>
            <a:r>
              <a:rPr lang="zh-TW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上傳</a:t>
            </a:r>
            <a:r>
              <a:rPr lang="en-US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apk</a:t>
            </a:r>
            <a:r>
              <a:rPr lang="zh-TW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給予</a:t>
            </a:r>
            <a:r>
              <a:rPr lang="en-US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Googel Play</a:t>
            </a:r>
            <a:r>
              <a:rPr lang="zh-TW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團隊進行審核</a:t>
            </a:r>
            <a:endParaRPr lang="en-US" altLang="zh-TW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lvl="0" indent="-342900">
              <a:lnSpc>
                <a:spcPct val="200000"/>
              </a:lnSpc>
              <a:buClr>
                <a:schemeClr val="accent1"/>
              </a:buClr>
              <a:buSzPct val="100000"/>
              <a:buFont typeface="+mj-lt"/>
              <a:buAutoNum type="arabicPeriod" startAt="4"/>
            </a:pPr>
            <a:endParaRPr lang="zh-TW" altLang="zh-TW" sz="20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lvl="0" indent="-342900">
              <a:lnSpc>
                <a:spcPct val="200000"/>
              </a:lnSpc>
              <a:buClr>
                <a:schemeClr val="accent1"/>
              </a:buClr>
              <a:buSzPct val="100000"/>
              <a:buFont typeface="+mj-lt"/>
              <a:buAutoNum type="arabicPeriod" startAt="4"/>
            </a:pPr>
            <a:r>
              <a:rPr lang="zh-TW" altLang="zh-TW" sz="2000">
                <a:latin typeface="標楷體" panose="03000509000000000000" pitchFamily="65" charset="-120"/>
                <a:ea typeface="標楷體" panose="03000509000000000000" pitchFamily="65" charset="-120"/>
              </a:rPr>
              <a:t>審核通過後即可上架</a:t>
            </a:r>
          </a:p>
          <a:p>
            <a:pPr marL="457200" lvl="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4"/>
            </a:pPr>
            <a:endParaRPr lang="en-US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chemeClr val="accent1"/>
              </a:buClr>
            </a:pPr>
            <a:endParaRPr lang="zh-TW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8BD5BC-BFAE-44F0-B81C-1E0064C471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50" y="2299318"/>
            <a:ext cx="6183950" cy="45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1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70" y="573782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騎行模式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32D8D-3FC4-458A-BA09-1B528C8AE1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05" y="1890944"/>
            <a:ext cx="4174490" cy="4967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1769D20-5587-4E5C-8676-0423FE79B0C7}"/>
              </a:ext>
            </a:extLst>
          </p:cNvPr>
          <p:cNvSpPr txBox="1"/>
          <p:nvPr/>
        </p:nvSpPr>
        <p:spPr>
          <a:xfrm>
            <a:off x="716635" y="2741226"/>
            <a:ext cx="61699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使用者可以根據喜好選擇騎行模式</a:t>
            </a:r>
          </a:p>
        </p:txBody>
      </p:sp>
    </p:spTree>
    <p:extLst>
      <p:ext uri="{BB962C8B-B14F-4D97-AF65-F5344CB8AC3E}">
        <p14:creationId xmlns:p14="http://schemas.microsoft.com/office/powerpoint/2010/main" val="6712658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25994-4176-4F32-B4CA-BCB2AFAA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656947"/>
            <a:ext cx="8761414" cy="1068074"/>
          </a:xfrm>
        </p:spPr>
        <p:txBody>
          <a:bodyPr>
            <a:normAutofit/>
          </a:bodyPr>
          <a:lstStyle/>
          <a:p>
            <a:r>
              <a:rPr lang="en-US" altLang="zh-TW" sz="4400" b="1">
                <a:latin typeface="標楷體" panose="03000509000000000000" pitchFamily="65" charset="-120"/>
                <a:ea typeface="標楷體" panose="03000509000000000000" pitchFamily="65" charset="-120"/>
              </a:rPr>
              <a:t>Google Play</a:t>
            </a:r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上架完成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1282C9-1BB1-47CA-BA21-0932FCF35281}"/>
              </a:ext>
            </a:extLst>
          </p:cNvPr>
          <p:cNvSpPr/>
          <p:nvPr/>
        </p:nvSpPr>
        <p:spPr>
          <a:xfrm>
            <a:off x="541541" y="2774274"/>
            <a:ext cx="7164278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chemeClr val="accent1"/>
              </a:buClr>
              <a:buFont typeface="+mj-lt"/>
              <a:buAutoNum type="arabicPeriod" startAt="4"/>
            </a:pPr>
            <a:endParaRPr lang="en-US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chemeClr val="accent1"/>
              </a:buClr>
            </a:pPr>
            <a:endParaRPr lang="zh-TW" altLang="zh-TW" sz="2400" kern="10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D101F-F608-4300-A468-19F9997AB97C}"/>
              </a:ext>
            </a:extLst>
          </p:cNvPr>
          <p:cNvSpPr/>
          <p:nvPr/>
        </p:nvSpPr>
        <p:spPr>
          <a:xfrm>
            <a:off x="625809" y="2722143"/>
            <a:ext cx="6227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上架成功即可至</a:t>
            </a:r>
            <a:r>
              <a:rPr lang="en-US" altLang="zh-TW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Play</a:t>
            </a:r>
            <a:r>
              <a:rPr lang="zh-TW" altLang="en-US" sz="28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商店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查看結果，並可提供使用者下載。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D5BB67-38E9-4DA4-ABE3-9C6FF43CB1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64" y="2237173"/>
            <a:ext cx="3905885" cy="46208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689039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標題 1"/>
          <p:cNvSpPr txBox="1">
            <a:spLocks noGrp="1"/>
          </p:cNvSpPr>
          <p:nvPr>
            <p:ph type="title"/>
          </p:nvPr>
        </p:nvSpPr>
        <p:spPr>
          <a:xfrm>
            <a:off x="836059" y="2200841"/>
            <a:ext cx="10519882" cy="3483522"/>
          </a:xfrm>
          <a:prstGeom prst="rect">
            <a:avLst/>
          </a:prstGeom>
        </p:spPr>
        <p:txBody>
          <a:bodyPr/>
          <a:lstStyle/>
          <a:p>
            <a:pPr algn="ctr">
              <a:defRPr sz="8800">
                <a:gradFill flip="none" rotWithShape="1">
                  <a:gsLst>
                    <a:gs pos="0">
                      <a:srgbClr val="420EA0"/>
                    </a:gs>
                    <a:gs pos="50000">
                      <a:schemeClr val="accent5"/>
                    </a:gs>
                    <a:gs pos="100000">
                      <a:srgbClr val="C3A6F7"/>
                    </a:gs>
                  </a:gsLst>
                  <a:lin ang="5400000" scaled="0"/>
                </a:gradFill>
              </a:defRPr>
            </a:pPr>
            <a:r>
              <a:rPr lang="en-US" altLang="zh-TW"/>
              <a:t>T</a:t>
            </a:r>
            <a:r>
              <a:t>hank you</a:t>
            </a:r>
            <a:br/>
            <a:r>
              <a:t> for your attention</a:t>
            </a:r>
          </a:p>
        </p:txBody>
      </p:sp>
      <p:sp>
        <p:nvSpPr>
          <p:cNvPr id="809" name="投影片編號版面配置區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70" y="573782"/>
            <a:ext cx="8761414" cy="1121463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騎行模式選擇流程圖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043589-3BB3-4AE5-9FFE-69FD264C5C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6" y="2308194"/>
            <a:ext cx="5397500" cy="4549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2B22BF-75BF-4B85-8AF8-4B44B63002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26" y="2388898"/>
            <a:ext cx="5398135" cy="43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09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46" y="540176"/>
            <a:ext cx="8761414" cy="1174729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使用者資料設定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06245F-2B02-4935-9346-F6FBDA4E70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2476869"/>
            <a:ext cx="7208668" cy="4141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BCE391-01E7-429B-B149-5EEE7B356B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071" y="2317073"/>
            <a:ext cx="3008229" cy="43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42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D9578-A180-421F-850F-1B326FC5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15" y="540176"/>
            <a:ext cx="8761414" cy="1325650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智慧運動感測器及好友配對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BB0380-2DF8-4B71-93F9-45FD04502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67" y="1961964"/>
            <a:ext cx="3429000" cy="4896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DF394F-7E74-4782-868B-89595C992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68" y="1961964"/>
            <a:ext cx="3429000" cy="48960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290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48" y="683580"/>
            <a:ext cx="8761414" cy="1041441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自由騎行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095E9-A697-4C30-B178-AFA3ECAC279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A1B26B4-1366-4BA7-833D-7AAE64450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4" y="2112885"/>
            <a:ext cx="10631384" cy="47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4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運動暫停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D67794-C509-4928-9C1D-2D15BC24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04" y="2308194"/>
            <a:ext cx="4945203" cy="45498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4DED1A-162B-468B-9216-6F388C104136}"/>
              </a:ext>
            </a:extLst>
          </p:cNvPr>
          <p:cNvSpPr txBox="1"/>
          <p:nvPr/>
        </p:nvSpPr>
        <p:spPr>
          <a:xfrm>
            <a:off x="523442" y="2585570"/>
            <a:ext cx="6110862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點擊繼續按鈕即可返回運動模式</a:t>
            </a: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TW" altLang="zh-TW" sz="2800">
                <a:latin typeface="標楷體" panose="03000509000000000000" pitchFamily="65" charset="-120"/>
                <a:ea typeface="標楷體" panose="03000509000000000000" pitchFamily="65" charset="-120"/>
              </a:rPr>
              <a:t>長按停止按鈕即可結束自由騎行模式並顯示騎行成果</a:t>
            </a:r>
            <a:endParaRPr kumimoji="0" lang="zh-TW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57785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9236B-05CE-4A8F-A754-1CE08664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84" y="647507"/>
            <a:ext cx="8761414" cy="1140457"/>
          </a:xfrm>
        </p:spPr>
        <p:txBody>
          <a:bodyPr>
            <a:normAutofit/>
          </a:bodyPr>
          <a:lstStyle/>
          <a:p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運動成果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B36047-2614-48E5-9631-9AC975E8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72" y="2334827"/>
            <a:ext cx="5123968" cy="452317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56BF65-3AA6-4AE7-8852-F82E174BCD2A}"/>
              </a:ext>
            </a:extLst>
          </p:cNvPr>
          <p:cNvSpPr txBox="1"/>
          <p:nvPr/>
        </p:nvSpPr>
        <p:spPr>
          <a:xfrm>
            <a:off x="549488" y="2629678"/>
            <a:ext cx="5886823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本次運動的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日期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騎行距離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平均踏頻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、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騎行時間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及</a:t>
            </a: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消耗熱量</a:t>
            </a:r>
            <a:endParaRPr kumimoji="0" lang="en-US" altLang="zh-TW" sz="2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標楷體" panose="03000509000000000000" pitchFamily="65" charset="-120"/>
              <a:ea typeface="標楷體" panose="03000509000000000000" pitchFamily="65" charset="-120"/>
              <a:sym typeface="Century Gothic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endParaRPr lang="en-US" altLang="zh-TW" sz="2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標楷體" panose="03000509000000000000" pitchFamily="65" charset="-120"/>
                <a:ea typeface="標楷體" panose="03000509000000000000" pitchFamily="65" charset="-120"/>
                <a:sym typeface="Century Gothic"/>
              </a:rPr>
              <a:t>將本次運動結果存入資料庫</a:t>
            </a:r>
          </a:p>
        </p:txBody>
      </p:sp>
    </p:spTree>
    <p:extLst>
      <p:ext uri="{BB962C8B-B14F-4D97-AF65-F5344CB8AC3E}">
        <p14:creationId xmlns:p14="http://schemas.microsoft.com/office/powerpoint/2010/main" val="20762909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離子會議室">
  <a:themeElements>
    <a:clrScheme name="離子會議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離子會議室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離子會議室">
  <a:themeElements>
    <a:clrScheme name="離子會議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離子會議室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</TotalTime>
  <Words>583</Words>
  <Application>Microsoft Macintosh PowerPoint</Application>
  <PresentationFormat>寬螢幕</PresentationFormat>
  <Paragraphs>120</Paragraphs>
  <Slides>31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PMingLiU</vt:lpstr>
      <vt:lpstr>標楷體</vt:lpstr>
      <vt:lpstr>Arial</vt:lpstr>
      <vt:lpstr>Calibri</vt:lpstr>
      <vt:lpstr>Century Gothic</vt:lpstr>
      <vt:lpstr>Gill Sans MT</vt:lpstr>
      <vt:lpstr>Helvetica</vt:lpstr>
      <vt:lpstr>Times New Roman</vt:lpstr>
      <vt:lpstr>Wingdings</vt:lpstr>
      <vt:lpstr>離子會議室</vt:lpstr>
      <vt:lpstr>國立高雄科技大學  健身車電子表App開發 Console Apps Development for Fitness Bikes </vt:lpstr>
      <vt:lpstr>論文成果</vt:lpstr>
      <vt:lpstr>騎行模式</vt:lpstr>
      <vt:lpstr>騎行模式選擇流程圖</vt:lpstr>
      <vt:lpstr>使用者資料設定</vt:lpstr>
      <vt:lpstr>智慧運動感測器及好友配對</vt:lpstr>
      <vt:lpstr>自由騎行</vt:lpstr>
      <vt:lpstr>運動暫停</vt:lpstr>
      <vt:lpstr>運動成果</vt:lpstr>
      <vt:lpstr>音量調整</vt:lpstr>
      <vt:lpstr>課程騎行</vt:lpstr>
      <vt:lpstr>高強度間歇訓練(HIIT)</vt:lpstr>
      <vt:lpstr>熱身區</vt:lpstr>
      <vt:lpstr>脂肪燃燒區</vt:lpstr>
      <vt:lpstr>踏頻正確</vt:lpstr>
      <vt:lpstr>踏頻太高</vt:lpstr>
      <vt:lpstr>踏頻太低</vt:lpstr>
      <vt:lpstr>課程騎行暫停</vt:lpstr>
      <vt:lpstr>課程騎行結果</vt:lpstr>
      <vt:lpstr>實景騎行</vt:lpstr>
      <vt:lpstr>競速騎行</vt:lpstr>
      <vt:lpstr>歷史紀錄</vt:lpstr>
      <vt:lpstr>運動數據切換</vt:lpstr>
      <vt:lpstr>歷史紀錄列表</vt:lpstr>
      <vt:lpstr>社群分享</vt:lpstr>
      <vt:lpstr>社群分享</vt:lpstr>
      <vt:lpstr>多國語系</vt:lpstr>
      <vt:lpstr>Google Play上架流程</vt:lpstr>
      <vt:lpstr>Google Play上架流程</vt:lpstr>
      <vt:lpstr>Google Play上架完成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健身器材與行動APP結合應用</dc:title>
  <dc:creator>合作射阿姨</dc:creator>
  <cp:lastModifiedBy>hzp800227@gmail.com</cp:lastModifiedBy>
  <cp:revision>122</cp:revision>
  <dcterms:modified xsi:type="dcterms:W3CDTF">2025-01-25T09:20:10Z</dcterms:modified>
</cp:coreProperties>
</file>